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63" r:id="rId2"/>
    <p:sldId id="264" r:id="rId3"/>
    <p:sldId id="265" r:id="rId4"/>
    <p:sldId id="261" r:id="rId5"/>
    <p:sldId id="262" r:id="rId6"/>
    <p:sldId id="260" r:id="rId7"/>
    <p:sldId id="259"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70"/>
    <p:restoredTop sz="88580"/>
  </p:normalViewPr>
  <p:slideViewPr>
    <p:cSldViewPr snapToGrid="0" snapToObjects="1">
      <p:cViewPr>
        <p:scale>
          <a:sx n="168" d="100"/>
          <a:sy n="168" d="100"/>
        </p:scale>
        <p:origin x="-1352"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1.tiff>
</file>

<file path=ppt/media/image12.tiff>
</file>

<file path=ppt/media/image13.tiff>
</file>

<file path=ppt/media/image14.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57FB8-B78C-7345-A2B6-DE9B70CFCDB1}" type="datetimeFigureOut">
              <a:rPr lang="en-US" smtClean="0"/>
              <a:t>1/4/18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207665-BCA9-7B41-8085-97D5BBC9A0D2}" type="slidenum">
              <a:rPr lang="en-US" smtClean="0"/>
              <a:t>‹#›</a:t>
            </a:fld>
            <a:endParaRPr lang="en-US"/>
          </a:p>
        </p:txBody>
      </p:sp>
    </p:spTree>
    <p:extLst>
      <p:ext uri="{BB962C8B-B14F-4D97-AF65-F5344CB8AC3E}">
        <p14:creationId xmlns:p14="http://schemas.microsoft.com/office/powerpoint/2010/main" val="324383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Supplementary</a:t>
            </a:r>
            <a:r>
              <a:rPr lang="en-US" baseline="0" dirty="0" smtClean="0"/>
              <a:t> F</a:t>
            </a:r>
            <a:r>
              <a:rPr lang="en-US" dirty="0" smtClean="0"/>
              <a:t>igure</a:t>
            </a:r>
            <a:r>
              <a:rPr lang="en-US" baseline="0" dirty="0" smtClean="0"/>
              <a:t> 4</a:t>
            </a:r>
            <a:r>
              <a:rPr lang="en-US" dirty="0" smtClean="0"/>
              <a:t>. Recall</a:t>
            </a:r>
            <a:r>
              <a:rPr lang="en-US" baseline="0" dirty="0" smtClean="0"/>
              <a:t> and precision of bins recovered from the CAMI binning challenge synthetic data sets using different binning strategies. The bin sets in dashed lines (metaBAT2, MaxBin2, CONCOCT) are original sets, while the bin sets in solid lines (</a:t>
            </a:r>
            <a:r>
              <a:rPr lang="en-US" baseline="0" dirty="0" err="1" smtClean="0"/>
              <a:t>DAS_Tool</a:t>
            </a:r>
            <a:r>
              <a:rPr lang="en-US" baseline="0" dirty="0" smtClean="0"/>
              <a:t>, </a:t>
            </a:r>
            <a:r>
              <a:rPr lang="en-US" baseline="0" dirty="0" err="1" smtClean="0"/>
              <a:t>Binning_refiner</a:t>
            </a:r>
            <a:r>
              <a:rPr lang="en-US" baseline="0" dirty="0" smtClean="0"/>
              <a:t>, metaWRAP) are bins produced by combining the original three sets. Only bins with a recall of greater than 0.5 and precision greater than 0.9 are shown.</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1</a:t>
            </a:fld>
            <a:endParaRPr lang="en-US"/>
          </a:p>
        </p:txBody>
      </p:sp>
    </p:spTree>
    <p:extLst>
      <p:ext uri="{BB962C8B-B14F-4D97-AF65-F5344CB8AC3E}">
        <p14:creationId xmlns:p14="http://schemas.microsoft.com/office/powerpoint/2010/main" val="1338574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Supplementary Figure 5. </a:t>
            </a:r>
            <a:r>
              <a:rPr lang="en-US" baseline="0" dirty="0" smtClean="0"/>
              <a:t>Completion of bins recovered from different metagenomic data sets by using metaWRAP with a varying minimum completion parameter (-c), but constant maximum contamination parameter (-x 10). The numbers in the brackets indicate the number of extra bins gained at that threshold compared to the baseline (running metaWRAP with minimum completion of 50% and maximum contamination of 10%). </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2</a:t>
            </a:fld>
            <a:endParaRPr lang="en-US"/>
          </a:p>
        </p:txBody>
      </p:sp>
    </p:spTree>
    <p:extLst>
      <p:ext uri="{BB962C8B-B14F-4D97-AF65-F5344CB8AC3E}">
        <p14:creationId xmlns:p14="http://schemas.microsoft.com/office/powerpoint/2010/main" val="118604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Supplementary</a:t>
            </a:r>
            <a:r>
              <a:rPr lang="en-US" baseline="0" dirty="0" smtClean="0"/>
              <a:t> F</a:t>
            </a:r>
            <a:r>
              <a:rPr lang="en-US" dirty="0" smtClean="0"/>
              <a:t>igure 6. </a:t>
            </a:r>
            <a:r>
              <a:rPr lang="en-US" baseline="0" dirty="0" smtClean="0"/>
              <a:t>Contamination of bins recovered from different metagenomic data sets by using metaWRAP with a varying maximum contamination parameter (-x), but constant minimum completion parameter (-c 50). The numbers in the brackets indicate the number of extra bins gained at that threshold compared to the baseline (running metaWRAP with minimum completion of 50% and maximum contamination of 10%). </a:t>
            </a:r>
            <a:endParaRPr lang="en-US" dirty="0"/>
          </a:p>
        </p:txBody>
      </p:sp>
      <p:sp>
        <p:nvSpPr>
          <p:cNvPr id="4" name="Slide Number Placeholder 3"/>
          <p:cNvSpPr>
            <a:spLocks noGrp="1"/>
          </p:cNvSpPr>
          <p:nvPr>
            <p:ph type="sldNum" sz="quarter" idx="10"/>
          </p:nvPr>
        </p:nvSpPr>
        <p:spPr/>
        <p:txBody>
          <a:bodyPr/>
          <a:lstStyle/>
          <a:p>
            <a:fld id="{89A5E7C1-57C9-8E40-9255-A164967D22C5}" type="slidenum">
              <a:rPr lang="en-US" smtClean="0"/>
              <a:t>3</a:t>
            </a:fld>
            <a:endParaRPr lang="en-US"/>
          </a:p>
        </p:txBody>
      </p:sp>
    </p:spTree>
    <p:extLst>
      <p:ext uri="{BB962C8B-B14F-4D97-AF65-F5344CB8AC3E}">
        <p14:creationId xmlns:p14="http://schemas.microsoft.com/office/powerpoint/2010/main" val="2574250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Supplemental</a:t>
            </a:r>
            <a:r>
              <a:rPr lang="en-US" baseline="0" dirty="0" smtClean="0"/>
              <a:t> Figure 7: Taxonomic distribution estimated with the Kraken module of metaWRAP of three different metagenomic sample types. Based on KRAKEN taxonomy of reads subsampled to 10 million reads.</a:t>
            </a:r>
            <a:endParaRPr lang="en-US" dirty="0"/>
          </a:p>
        </p:txBody>
      </p:sp>
      <p:sp>
        <p:nvSpPr>
          <p:cNvPr id="4" name="Slide Number Placeholder 3"/>
          <p:cNvSpPr>
            <a:spLocks noGrp="1"/>
          </p:cNvSpPr>
          <p:nvPr>
            <p:ph type="sldNum" sz="quarter" idx="10"/>
          </p:nvPr>
        </p:nvSpPr>
        <p:spPr/>
        <p:txBody>
          <a:bodyPr/>
          <a:lstStyle/>
          <a:p>
            <a:fld id="{4E207665-BCA9-7B41-8085-97D5BBC9A0D2}" type="slidenum">
              <a:rPr lang="en-US" smtClean="0"/>
              <a:t>4</a:t>
            </a:fld>
            <a:endParaRPr lang="en-US"/>
          </a:p>
        </p:txBody>
      </p:sp>
    </p:spTree>
    <p:extLst>
      <p:ext uri="{BB962C8B-B14F-4D97-AF65-F5344CB8AC3E}">
        <p14:creationId xmlns:p14="http://schemas.microsoft.com/office/powerpoint/2010/main" val="16923979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Supplemental</a:t>
            </a:r>
            <a:r>
              <a:rPr lang="en-US" baseline="0" dirty="0" smtClean="0"/>
              <a:t> Figure 8. </a:t>
            </a:r>
            <a:r>
              <a:rPr lang="en-US" baseline="0" dirty="0" err="1" smtClean="0"/>
              <a:t>Heatmaps</a:t>
            </a:r>
            <a:r>
              <a:rPr lang="en-US" baseline="0" dirty="0" smtClean="0"/>
              <a:t> showing the log of bin abundance of extracted bins (&gt;50% completion, &lt;10% contamination) across samples in three microbiomes, as determined by </a:t>
            </a:r>
            <a:r>
              <a:rPr lang="en-US" baseline="0" dirty="0" err="1" smtClean="0"/>
              <a:t>metaWRAP’s</a:t>
            </a:r>
            <a:r>
              <a:rPr lang="en-US" baseline="0" dirty="0" smtClean="0"/>
              <a:t> </a:t>
            </a:r>
            <a:r>
              <a:rPr lang="en-US" baseline="0" dirty="0" err="1" smtClean="0"/>
              <a:t>Quant_bins</a:t>
            </a:r>
            <a:r>
              <a:rPr lang="en-US" baseline="0" dirty="0" smtClean="0"/>
              <a:t> module. Abundance is as the average read coverage of each bin, standardized to 100M reads in each sample library.</a:t>
            </a:r>
            <a:endParaRPr lang="en-US" dirty="0"/>
          </a:p>
        </p:txBody>
      </p:sp>
      <p:sp>
        <p:nvSpPr>
          <p:cNvPr id="4" name="Slide Number Placeholder 3"/>
          <p:cNvSpPr>
            <a:spLocks noGrp="1"/>
          </p:cNvSpPr>
          <p:nvPr>
            <p:ph type="sldNum" sz="quarter" idx="10"/>
          </p:nvPr>
        </p:nvSpPr>
        <p:spPr/>
        <p:txBody>
          <a:bodyPr/>
          <a:lstStyle/>
          <a:p>
            <a:fld id="{4E207665-BCA9-7B41-8085-97D5BBC9A0D2}" type="slidenum">
              <a:rPr lang="en-US" smtClean="0"/>
              <a:t>5</a:t>
            </a:fld>
            <a:endParaRPr lang="en-US"/>
          </a:p>
        </p:txBody>
      </p:sp>
    </p:spTree>
    <p:extLst>
      <p:ext uri="{BB962C8B-B14F-4D97-AF65-F5344CB8AC3E}">
        <p14:creationId xmlns:p14="http://schemas.microsoft.com/office/powerpoint/2010/main" val="34926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Supplemental Figure 9: Percent</a:t>
            </a:r>
            <a:r>
              <a:rPr lang="en-US" baseline="0" dirty="0" smtClean="0"/>
              <a:t> of bins from three metagenomic sample sources classified at different taxonomic ranks using the </a:t>
            </a:r>
            <a:r>
              <a:rPr lang="en-US" baseline="0" dirty="0" err="1" smtClean="0"/>
              <a:t>Classify_bins</a:t>
            </a:r>
            <a:r>
              <a:rPr lang="en-US" baseline="0" dirty="0" smtClean="0"/>
              <a:t> module of metaWRAP. </a:t>
            </a:r>
            <a:endParaRPr lang="en-US" dirty="0"/>
          </a:p>
        </p:txBody>
      </p:sp>
      <p:sp>
        <p:nvSpPr>
          <p:cNvPr id="4" name="Slide Number Placeholder 3"/>
          <p:cNvSpPr>
            <a:spLocks noGrp="1"/>
          </p:cNvSpPr>
          <p:nvPr>
            <p:ph type="sldNum" sz="quarter" idx="10"/>
          </p:nvPr>
        </p:nvSpPr>
        <p:spPr/>
        <p:txBody>
          <a:bodyPr/>
          <a:lstStyle/>
          <a:p>
            <a:fld id="{4E207665-BCA9-7B41-8085-97D5BBC9A0D2}" type="slidenum">
              <a:rPr lang="en-US" smtClean="0"/>
              <a:t>6</a:t>
            </a:fld>
            <a:endParaRPr lang="en-US"/>
          </a:p>
        </p:txBody>
      </p:sp>
    </p:spTree>
    <p:extLst>
      <p:ext uri="{BB962C8B-B14F-4D97-AF65-F5344CB8AC3E}">
        <p14:creationId xmlns:p14="http://schemas.microsoft.com/office/powerpoint/2010/main" val="2352639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Supplemental Figure 10. Distribution of the taxonomy among Bacterial bins</a:t>
            </a:r>
            <a:r>
              <a:rPr lang="en-US" baseline="0" dirty="0" smtClean="0"/>
              <a:t> extracted from three different microbial communities using </a:t>
            </a:r>
            <a:r>
              <a:rPr lang="en-US" baseline="0" dirty="0" err="1" smtClean="0"/>
              <a:t>metaWRAP’s</a:t>
            </a:r>
            <a:r>
              <a:rPr lang="en-US" baseline="0" dirty="0" smtClean="0"/>
              <a:t> </a:t>
            </a:r>
            <a:r>
              <a:rPr lang="en-US" baseline="0" dirty="0" err="1" smtClean="0"/>
              <a:t>Bin_refinement</a:t>
            </a:r>
            <a:r>
              <a:rPr lang="en-US" baseline="0" dirty="0" smtClean="0"/>
              <a:t> module. Taxonomy estimated with </a:t>
            </a:r>
            <a:r>
              <a:rPr lang="en-US" baseline="0" dirty="0" err="1" smtClean="0"/>
              <a:t>metaWRAP’s</a:t>
            </a:r>
            <a:r>
              <a:rPr lang="en-US" baseline="0" dirty="0" smtClean="0"/>
              <a:t> </a:t>
            </a:r>
            <a:r>
              <a:rPr lang="en-US" baseline="0" dirty="0" err="1" smtClean="0"/>
              <a:t>Classify_bins</a:t>
            </a:r>
            <a:r>
              <a:rPr lang="en-US" baseline="0" dirty="0" smtClean="0"/>
              <a:t> module.</a:t>
            </a:r>
            <a:endParaRPr lang="en-US" dirty="0"/>
          </a:p>
        </p:txBody>
      </p:sp>
      <p:sp>
        <p:nvSpPr>
          <p:cNvPr id="4" name="Slide Number Placeholder 3"/>
          <p:cNvSpPr>
            <a:spLocks noGrp="1"/>
          </p:cNvSpPr>
          <p:nvPr>
            <p:ph type="sldNum" sz="quarter" idx="10"/>
          </p:nvPr>
        </p:nvSpPr>
        <p:spPr/>
        <p:txBody>
          <a:bodyPr/>
          <a:lstStyle/>
          <a:p>
            <a:fld id="{9808BE16-2894-CB47-8B89-49BB5F20AD95}" type="slidenum">
              <a:rPr lang="en-US" smtClean="0"/>
              <a:t>7</a:t>
            </a:fld>
            <a:endParaRPr lang="en-US"/>
          </a:p>
        </p:txBody>
      </p:sp>
    </p:spTree>
    <p:extLst>
      <p:ext uri="{BB962C8B-B14F-4D97-AF65-F5344CB8AC3E}">
        <p14:creationId xmlns:p14="http://schemas.microsoft.com/office/powerpoint/2010/main" val="1678087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Supplementary Figure 11. </a:t>
            </a:r>
            <a:r>
              <a:rPr lang="en-US" dirty="0" err="1" smtClean="0"/>
              <a:t>Blobplot</a:t>
            </a:r>
            <a:r>
              <a:rPr lang="en-US" baseline="0" dirty="0" smtClean="0"/>
              <a:t> visualization of three metagenomic data sets, showing the GC and average coverage of each successfully binned contig in the assemblies, and annotated with the taxonomy at the phylum level as determined by BLAST, and the bins that they belong to (bin colors are chosen at random). Only contigs belonging to bins with a completion greater than 70% and contamination less than 10% are shown.</a:t>
            </a:r>
            <a:endParaRPr lang="en-US" dirty="0"/>
          </a:p>
        </p:txBody>
      </p:sp>
      <p:sp>
        <p:nvSpPr>
          <p:cNvPr id="4" name="Slide Number Placeholder 3"/>
          <p:cNvSpPr>
            <a:spLocks noGrp="1"/>
          </p:cNvSpPr>
          <p:nvPr>
            <p:ph type="sldNum" sz="quarter" idx="10"/>
          </p:nvPr>
        </p:nvSpPr>
        <p:spPr/>
        <p:txBody>
          <a:bodyPr/>
          <a:lstStyle/>
          <a:p>
            <a:fld id="{4E207665-BCA9-7B41-8085-97D5BBC9A0D2}" type="slidenum">
              <a:rPr lang="en-US" smtClean="0"/>
              <a:t>8</a:t>
            </a:fld>
            <a:endParaRPr lang="en-US"/>
          </a:p>
        </p:txBody>
      </p:sp>
    </p:spTree>
    <p:extLst>
      <p:ext uri="{BB962C8B-B14F-4D97-AF65-F5344CB8AC3E}">
        <p14:creationId xmlns:p14="http://schemas.microsoft.com/office/powerpoint/2010/main" val="10295051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BB71D36-4CE4-1843-8BFB-CBC045A54C63}" type="datetimeFigureOut">
              <a:rPr lang="en-US" smtClean="0"/>
              <a:t>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1902453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BB71D36-4CE4-1843-8BFB-CBC045A54C63}" type="datetimeFigureOut">
              <a:rPr lang="en-US" smtClean="0"/>
              <a:t>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449482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BB71D36-4CE4-1843-8BFB-CBC045A54C63}" type="datetimeFigureOut">
              <a:rPr lang="en-US" smtClean="0"/>
              <a:t>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1748643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BB71D36-4CE4-1843-8BFB-CBC045A54C63}" type="datetimeFigureOut">
              <a:rPr lang="en-US" smtClean="0"/>
              <a:t>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1090818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BB71D36-4CE4-1843-8BFB-CBC045A54C63}" type="datetimeFigureOut">
              <a:rPr lang="en-US" smtClean="0"/>
              <a:t>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1226345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BB71D36-4CE4-1843-8BFB-CBC045A54C63}" type="datetimeFigureOut">
              <a:rPr lang="en-US" smtClean="0"/>
              <a:t>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1783905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BB71D36-4CE4-1843-8BFB-CBC045A54C63}" type="datetimeFigureOut">
              <a:rPr lang="en-US" smtClean="0"/>
              <a:t>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1075971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BB71D36-4CE4-1843-8BFB-CBC045A54C63}" type="datetimeFigureOut">
              <a:rPr lang="en-US" smtClean="0"/>
              <a:t>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2036138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B71D36-4CE4-1843-8BFB-CBC045A54C63}" type="datetimeFigureOut">
              <a:rPr lang="en-US" smtClean="0"/>
              <a:t>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12205098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BB71D36-4CE4-1843-8BFB-CBC045A54C63}" type="datetimeFigureOut">
              <a:rPr lang="en-US" smtClean="0"/>
              <a:t>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346025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BB71D36-4CE4-1843-8BFB-CBC045A54C63}" type="datetimeFigureOut">
              <a:rPr lang="en-US" smtClean="0"/>
              <a:t>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BE8D84-2F25-514C-AB16-718DC6C5F211}" type="slidenum">
              <a:rPr lang="en-US" smtClean="0"/>
              <a:t>‹#›</a:t>
            </a:fld>
            <a:endParaRPr lang="en-US"/>
          </a:p>
        </p:txBody>
      </p:sp>
    </p:spTree>
    <p:extLst>
      <p:ext uri="{BB962C8B-B14F-4D97-AF65-F5344CB8AC3E}">
        <p14:creationId xmlns:p14="http://schemas.microsoft.com/office/powerpoint/2010/main" val="2720558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B71D36-4CE4-1843-8BFB-CBC045A54C63}" type="datetimeFigureOut">
              <a:rPr lang="en-US" smtClean="0"/>
              <a:t>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BE8D84-2F25-514C-AB16-718DC6C5F211}" type="slidenum">
              <a:rPr lang="en-US" smtClean="0"/>
              <a:t>‹#›</a:t>
            </a:fld>
            <a:endParaRPr lang="en-US"/>
          </a:p>
        </p:txBody>
      </p:sp>
    </p:spTree>
    <p:extLst>
      <p:ext uri="{BB962C8B-B14F-4D97-AF65-F5344CB8AC3E}">
        <p14:creationId xmlns:p14="http://schemas.microsoft.com/office/powerpoint/2010/main" val="16787970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5" Type="http://schemas.openxmlformats.org/officeDocument/2006/relationships/image" Target="../media/image9.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5" Type="http://schemas.openxmlformats.org/officeDocument/2006/relationships/image" Target="../media/image13.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524000" y="0"/>
            <a:ext cx="9144000" cy="6858000"/>
          </a:xfrm>
          <a:prstGeom prst="rect">
            <a:avLst/>
          </a:prstGeom>
        </p:spPr>
      </p:pic>
    </p:spTree>
    <p:extLst>
      <p:ext uri="{BB962C8B-B14F-4D97-AF65-F5344CB8AC3E}">
        <p14:creationId xmlns:p14="http://schemas.microsoft.com/office/powerpoint/2010/main" val="14684488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238500" y="0"/>
            <a:ext cx="5715000" cy="6858000"/>
          </a:xfrm>
          <a:prstGeom prst="rect">
            <a:avLst/>
          </a:prstGeom>
        </p:spPr>
      </p:pic>
    </p:spTree>
    <p:extLst>
      <p:ext uri="{BB962C8B-B14F-4D97-AF65-F5344CB8AC3E}">
        <p14:creationId xmlns:p14="http://schemas.microsoft.com/office/powerpoint/2010/main" val="18984607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238500" y="0"/>
            <a:ext cx="5715000" cy="6858000"/>
          </a:xfrm>
          <a:prstGeom prst="rect">
            <a:avLst/>
          </a:prstGeom>
        </p:spPr>
      </p:pic>
    </p:spTree>
    <p:extLst>
      <p:ext uri="{BB962C8B-B14F-4D97-AF65-F5344CB8AC3E}">
        <p14:creationId xmlns:p14="http://schemas.microsoft.com/office/powerpoint/2010/main" val="1374726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clrChange>
              <a:clrFrom>
                <a:srgbClr val="FFFFFF"/>
              </a:clrFrom>
              <a:clrTo>
                <a:srgbClr val="FFFFFF">
                  <a:alpha val="0"/>
                </a:srgbClr>
              </a:clrTo>
            </a:clrChange>
          </a:blip>
          <a:srcRect b="2570"/>
          <a:stretch/>
        </p:blipFill>
        <p:spPr>
          <a:xfrm>
            <a:off x="3846808" y="1568223"/>
            <a:ext cx="4261058" cy="3836547"/>
          </a:xfrm>
          <a:prstGeom prst="rect">
            <a:avLst/>
          </a:prstGeom>
        </p:spPr>
      </p:pic>
      <p:pic>
        <p:nvPicPr>
          <p:cNvPr id="5" name="Picture 4"/>
          <p:cNvPicPr>
            <a:picLocks noChangeAspect="1"/>
          </p:cNvPicPr>
          <p:nvPr/>
        </p:nvPicPr>
        <p:blipFill>
          <a:blip r:embed="rId4">
            <a:clrChange>
              <a:clrFrom>
                <a:srgbClr val="FFFFFF"/>
              </a:clrFrom>
              <a:clrTo>
                <a:srgbClr val="FFFFFF">
                  <a:alpha val="0"/>
                </a:srgbClr>
              </a:clrTo>
            </a:clrChange>
          </a:blip>
          <a:stretch>
            <a:fillRect/>
          </a:stretch>
        </p:blipFill>
        <p:spPr>
          <a:xfrm>
            <a:off x="0" y="1116091"/>
            <a:ext cx="4798220" cy="4342486"/>
          </a:xfrm>
          <a:prstGeom prst="rect">
            <a:avLst/>
          </a:prstGeom>
        </p:spPr>
      </p:pic>
      <p:pic>
        <p:nvPicPr>
          <p:cNvPr id="6" name="Picture 5"/>
          <p:cNvPicPr>
            <a:picLocks noChangeAspect="1"/>
          </p:cNvPicPr>
          <p:nvPr/>
        </p:nvPicPr>
        <p:blipFill>
          <a:blip r:embed="rId5">
            <a:clrChange>
              <a:clrFrom>
                <a:srgbClr val="FFFFFF"/>
              </a:clrFrom>
              <a:clrTo>
                <a:srgbClr val="FFFFFF">
                  <a:alpha val="0"/>
                </a:srgbClr>
              </a:clrTo>
            </a:clrChange>
          </a:blip>
          <a:stretch>
            <a:fillRect/>
          </a:stretch>
        </p:blipFill>
        <p:spPr>
          <a:xfrm>
            <a:off x="7840099" y="1062284"/>
            <a:ext cx="4543109" cy="4342486"/>
          </a:xfrm>
          <a:prstGeom prst="rect">
            <a:avLst/>
          </a:prstGeom>
        </p:spPr>
      </p:pic>
      <p:sp>
        <p:nvSpPr>
          <p:cNvPr id="7" name="TextBox 6"/>
          <p:cNvSpPr txBox="1"/>
          <p:nvPr/>
        </p:nvSpPr>
        <p:spPr>
          <a:xfrm>
            <a:off x="1643198" y="562093"/>
            <a:ext cx="1145314" cy="553998"/>
          </a:xfrm>
          <a:prstGeom prst="rect">
            <a:avLst/>
          </a:prstGeom>
          <a:noFill/>
        </p:spPr>
        <p:txBody>
          <a:bodyPr wrap="none" rtlCol="0">
            <a:spAutoFit/>
          </a:bodyPr>
          <a:lstStyle/>
          <a:p>
            <a:r>
              <a:rPr lang="en-US" sz="3000" dirty="0" smtClean="0"/>
              <a:t>Water</a:t>
            </a:r>
            <a:endParaRPr lang="en-US" sz="3000" dirty="0"/>
          </a:p>
        </p:txBody>
      </p:sp>
      <p:sp>
        <p:nvSpPr>
          <p:cNvPr id="8" name="TextBox 7"/>
          <p:cNvSpPr txBox="1"/>
          <p:nvPr/>
        </p:nvSpPr>
        <p:spPr>
          <a:xfrm>
            <a:off x="5733356" y="569605"/>
            <a:ext cx="756938" cy="553998"/>
          </a:xfrm>
          <a:prstGeom prst="rect">
            <a:avLst/>
          </a:prstGeom>
          <a:noFill/>
        </p:spPr>
        <p:txBody>
          <a:bodyPr wrap="none" rtlCol="0">
            <a:spAutoFit/>
          </a:bodyPr>
          <a:lstStyle/>
          <a:p>
            <a:r>
              <a:rPr lang="en-US" sz="3000" dirty="0" smtClean="0"/>
              <a:t>Gut</a:t>
            </a:r>
            <a:endParaRPr lang="en-US" sz="3000" dirty="0"/>
          </a:p>
        </p:txBody>
      </p:sp>
      <p:sp>
        <p:nvSpPr>
          <p:cNvPr id="9" name="TextBox 8"/>
          <p:cNvSpPr txBox="1"/>
          <p:nvPr/>
        </p:nvSpPr>
        <p:spPr>
          <a:xfrm>
            <a:off x="9708187" y="569605"/>
            <a:ext cx="740908" cy="553998"/>
          </a:xfrm>
          <a:prstGeom prst="rect">
            <a:avLst/>
          </a:prstGeom>
          <a:noFill/>
        </p:spPr>
        <p:txBody>
          <a:bodyPr wrap="none" rtlCol="0">
            <a:spAutoFit/>
          </a:bodyPr>
          <a:lstStyle/>
          <a:p>
            <a:r>
              <a:rPr lang="en-US" sz="3000" dirty="0" smtClean="0"/>
              <a:t>Soil</a:t>
            </a:r>
            <a:endParaRPr lang="en-US" sz="3000" dirty="0"/>
          </a:p>
        </p:txBody>
      </p:sp>
    </p:spTree>
    <p:extLst>
      <p:ext uri="{BB962C8B-B14F-4D97-AF65-F5344CB8AC3E}">
        <p14:creationId xmlns:p14="http://schemas.microsoft.com/office/powerpoint/2010/main" val="1324856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8148638" y="1385887"/>
            <a:ext cx="4043362" cy="4043362"/>
          </a:xfrm>
          <a:prstGeom prst="rect">
            <a:avLst/>
          </a:prstGeom>
        </p:spPr>
      </p:pic>
      <p:pic>
        <p:nvPicPr>
          <p:cNvPr id="10" name="Picture 9"/>
          <p:cNvPicPr>
            <a:picLocks noChangeAspect="1"/>
          </p:cNvPicPr>
          <p:nvPr/>
        </p:nvPicPr>
        <p:blipFill>
          <a:blip r:embed="rId4"/>
          <a:stretch>
            <a:fillRect/>
          </a:stretch>
        </p:blipFill>
        <p:spPr>
          <a:xfrm>
            <a:off x="4105276" y="1385887"/>
            <a:ext cx="4043362" cy="4043362"/>
          </a:xfrm>
          <a:prstGeom prst="rect">
            <a:avLst/>
          </a:prstGeom>
        </p:spPr>
      </p:pic>
      <p:pic>
        <p:nvPicPr>
          <p:cNvPr id="12" name="Picture 11"/>
          <p:cNvPicPr>
            <a:picLocks noChangeAspect="1"/>
          </p:cNvPicPr>
          <p:nvPr/>
        </p:nvPicPr>
        <p:blipFill>
          <a:blip r:embed="rId5"/>
          <a:stretch>
            <a:fillRect/>
          </a:stretch>
        </p:blipFill>
        <p:spPr>
          <a:xfrm>
            <a:off x="61914" y="1385887"/>
            <a:ext cx="4043362" cy="4043362"/>
          </a:xfrm>
          <a:prstGeom prst="rect">
            <a:avLst/>
          </a:prstGeom>
        </p:spPr>
      </p:pic>
    </p:spTree>
    <p:extLst>
      <p:ext uri="{BB962C8B-B14F-4D97-AF65-F5344CB8AC3E}">
        <p14:creationId xmlns:p14="http://schemas.microsoft.com/office/powerpoint/2010/main" val="123877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981200" y="0"/>
            <a:ext cx="8229600" cy="6858000"/>
          </a:xfrm>
          <a:prstGeom prst="rect">
            <a:avLst/>
          </a:prstGeom>
        </p:spPr>
      </p:pic>
    </p:spTree>
    <p:extLst>
      <p:ext uri="{BB962C8B-B14F-4D97-AF65-F5344CB8AC3E}">
        <p14:creationId xmlns:p14="http://schemas.microsoft.com/office/powerpoint/2010/main" val="213517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clrChange>
              <a:clrFrom>
                <a:srgbClr val="FFFFFF"/>
              </a:clrFrom>
              <a:clrTo>
                <a:srgbClr val="FFFFFF">
                  <a:alpha val="0"/>
                </a:srgbClr>
              </a:clrTo>
            </a:clrChange>
          </a:blip>
          <a:stretch>
            <a:fillRect/>
          </a:stretch>
        </p:blipFill>
        <p:spPr>
          <a:xfrm>
            <a:off x="385311" y="1828800"/>
            <a:ext cx="4457575" cy="3666565"/>
          </a:xfrm>
          <a:prstGeom prst="rect">
            <a:avLst/>
          </a:prstGeom>
        </p:spPr>
      </p:pic>
      <p:pic>
        <p:nvPicPr>
          <p:cNvPr id="5" name="Picture 4"/>
          <p:cNvPicPr>
            <a:picLocks noChangeAspect="1"/>
          </p:cNvPicPr>
          <p:nvPr/>
        </p:nvPicPr>
        <p:blipFill>
          <a:blip r:embed="rId4">
            <a:clrChange>
              <a:clrFrom>
                <a:srgbClr val="FFFFFF"/>
              </a:clrFrom>
              <a:clrTo>
                <a:srgbClr val="FFFFFF">
                  <a:alpha val="0"/>
                </a:srgbClr>
              </a:clrTo>
            </a:clrChange>
          </a:blip>
          <a:stretch>
            <a:fillRect/>
          </a:stretch>
        </p:blipFill>
        <p:spPr>
          <a:xfrm>
            <a:off x="3925511" y="1749425"/>
            <a:ext cx="4023490" cy="3980329"/>
          </a:xfrm>
          <a:prstGeom prst="rect">
            <a:avLst/>
          </a:prstGeom>
        </p:spPr>
      </p:pic>
      <p:pic>
        <p:nvPicPr>
          <p:cNvPr id="6" name="Picture 5"/>
          <p:cNvPicPr>
            <a:picLocks noChangeAspect="1"/>
          </p:cNvPicPr>
          <p:nvPr/>
        </p:nvPicPr>
        <p:blipFill>
          <a:blip r:embed="rId5">
            <a:clrChange>
              <a:clrFrom>
                <a:srgbClr val="FFFFFF"/>
              </a:clrFrom>
              <a:clrTo>
                <a:srgbClr val="FFFFFF">
                  <a:alpha val="0"/>
                </a:srgbClr>
              </a:clrTo>
            </a:clrChange>
          </a:blip>
          <a:stretch>
            <a:fillRect/>
          </a:stretch>
        </p:blipFill>
        <p:spPr>
          <a:xfrm>
            <a:off x="7295070" y="2045260"/>
            <a:ext cx="4194131" cy="3520513"/>
          </a:xfrm>
          <a:prstGeom prst="rect">
            <a:avLst/>
          </a:prstGeom>
        </p:spPr>
      </p:pic>
      <p:sp>
        <p:nvSpPr>
          <p:cNvPr id="7" name="TextBox 6"/>
          <p:cNvSpPr txBox="1"/>
          <p:nvPr/>
        </p:nvSpPr>
        <p:spPr>
          <a:xfrm>
            <a:off x="1412180" y="1363578"/>
            <a:ext cx="2258695" cy="461665"/>
          </a:xfrm>
          <a:prstGeom prst="rect">
            <a:avLst/>
          </a:prstGeom>
          <a:noFill/>
        </p:spPr>
        <p:txBody>
          <a:bodyPr wrap="none" rtlCol="0">
            <a:spAutoFit/>
          </a:bodyPr>
          <a:lstStyle/>
          <a:p>
            <a:r>
              <a:rPr lang="en-US" sz="2400" dirty="0" smtClean="0"/>
              <a:t>Water (235 bins)</a:t>
            </a:r>
            <a:endParaRPr lang="en-US" sz="2400" dirty="0"/>
          </a:p>
        </p:txBody>
      </p:sp>
      <p:sp>
        <p:nvSpPr>
          <p:cNvPr id="8" name="TextBox 7"/>
          <p:cNvSpPr txBox="1"/>
          <p:nvPr/>
        </p:nvSpPr>
        <p:spPr>
          <a:xfrm>
            <a:off x="4842886" y="1363577"/>
            <a:ext cx="1947969" cy="461665"/>
          </a:xfrm>
          <a:prstGeom prst="rect">
            <a:avLst/>
          </a:prstGeom>
          <a:noFill/>
        </p:spPr>
        <p:txBody>
          <a:bodyPr wrap="none" rtlCol="0">
            <a:spAutoFit/>
          </a:bodyPr>
          <a:lstStyle/>
          <a:p>
            <a:r>
              <a:rPr lang="en-US" sz="2400" smtClean="0"/>
              <a:t>Gut (147 bins)</a:t>
            </a:r>
            <a:endParaRPr lang="en-US" sz="2400" dirty="0"/>
          </a:p>
        </p:txBody>
      </p:sp>
      <p:sp>
        <p:nvSpPr>
          <p:cNvPr id="9" name="TextBox 8"/>
          <p:cNvSpPr txBox="1"/>
          <p:nvPr/>
        </p:nvSpPr>
        <p:spPr>
          <a:xfrm>
            <a:off x="8248444" y="1363577"/>
            <a:ext cx="1933543" cy="461665"/>
          </a:xfrm>
          <a:prstGeom prst="rect">
            <a:avLst/>
          </a:prstGeom>
          <a:noFill/>
        </p:spPr>
        <p:txBody>
          <a:bodyPr wrap="none" rtlCol="0">
            <a:spAutoFit/>
          </a:bodyPr>
          <a:lstStyle/>
          <a:p>
            <a:r>
              <a:rPr lang="en-US" sz="2400" smtClean="0"/>
              <a:t>Soil (134 bins)</a:t>
            </a:r>
            <a:endParaRPr lang="en-US" sz="2400" dirty="0"/>
          </a:p>
        </p:txBody>
      </p:sp>
      <p:sp>
        <p:nvSpPr>
          <p:cNvPr id="10" name="Rectangle 9"/>
          <p:cNvSpPr/>
          <p:nvPr/>
        </p:nvSpPr>
        <p:spPr>
          <a:xfrm>
            <a:off x="519953" y="1255058"/>
            <a:ext cx="10865223" cy="424030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endParaRPr>
          </a:p>
        </p:txBody>
      </p:sp>
    </p:spTree>
    <p:extLst>
      <p:ext uri="{BB962C8B-B14F-4D97-AF65-F5344CB8AC3E}">
        <p14:creationId xmlns:p14="http://schemas.microsoft.com/office/powerpoint/2010/main" val="1624995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978727" y="0"/>
            <a:ext cx="6234545" cy="6858000"/>
          </a:xfrm>
          <a:prstGeom prst="rect">
            <a:avLst/>
          </a:prstGeom>
        </p:spPr>
      </p:pic>
    </p:spTree>
    <p:extLst>
      <p:ext uri="{BB962C8B-B14F-4D97-AF65-F5344CB8AC3E}">
        <p14:creationId xmlns:p14="http://schemas.microsoft.com/office/powerpoint/2010/main" val="4210873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1796</TotalTime>
  <Words>462</Words>
  <Application>Microsoft Macintosh PowerPoint</Application>
  <PresentationFormat>Widescreen</PresentationFormat>
  <Paragraphs>22</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German Uritskiy</dc:creator>
  <cp:lastModifiedBy>German Uritskiy</cp:lastModifiedBy>
  <cp:revision>25</cp:revision>
  <dcterms:created xsi:type="dcterms:W3CDTF">2017-12-22T15:10:55Z</dcterms:created>
  <dcterms:modified xsi:type="dcterms:W3CDTF">2018-01-04T21:57:42Z</dcterms:modified>
</cp:coreProperties>
</file>

<file path=docProps/thumbnail.jpeg>
</file>